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80288" cy="16202025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B8E"/>
    <a:srgbClr val="ED5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38"/>
      </p:cViewPr>
      <p:guideLst>
        <p:guide orient="horz" pos="5103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C2B8E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9.2382847800192687E-17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Balnéraire</a:t>
                    </a:r>
                    <a:endParaRPr lang="en-US" sz="1000" b="1" dirty="0">
                      <a:latin typeface="Century Gothic" panose="020B0502020202020204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Vacances</a:t>
                    </a:r>
                    <a:r>
                      <a:rPr lang="en-US" sz="1000" b="1" baseline="0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 en ville</a:t>
                    </a:r>
                    <a:endParaRPr lang="en-US" sz="1000" b="1" dirty="0">
                      <a:latin typeface="Century Gothic" panose="020B0502020202020204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Vacances</a:t>
                    </a:r>
                    <a:r>
                      <a:rPr lang="en-US" sz="1000" b="1" baseline="0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 en famille</a:t>
                    </a:r>
                    <a:endParaRPr lang="en-US" sz="1000" b="1" dirty="0">
                      <a:latin typeface="Century Gothic" panose="020B0502020202020204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b="1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Sports</a:t>
                    </a:r>
                    <a:r>
                      <a:rPr lang="en-US" sz="1000" b="1" baseline="0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 d’hiver</a:t>
                    </a:r>
                    <a:endParaRPr lang="en-US" sz="1000" b="1" dirty="0">
                      <a:latin typeface="Century Gothic" panose="020B0502020202020204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126720501495305E-3"/>
                  <c:y val="-1.0078245274334598E-2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Road-trip</a:t>
                    </a:r>
                    <a:endParaRPr lang="en-US" sz="1000" b="1" dirty="0">
                      <a:latin typeface="Century Gothic" panose="020B0502020202020204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900648143964667E-3"/>
                  <c:y val="-5.039122637167299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Bien-</a:t>
                    </a:r>
                    <a:r>
                      <a:rPr lang="en-US" sz="1000" b="1" dirty="0" err="1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être</a:t>
                    </a:r>
                    <a:r>
                      <a:rPr lang="en-US" sz="1000" b="1" dirty="0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 et </a:t>
                    </a:r>
                    <a:r>
                      <a:rPr lang="en-US" sz="1000" b="1" dirty="0" err="1" smtClean="0">
                        <a:solidFill>
                          <a:srgbClr val="ED5254"/>
                        </a:solidFill>
                        <a:latin typeface="Century Gothic" panose="020B0502020202020204" pitchFamily="34" charset="0"/>
                      </a:rPr>
                      <a:t>beauté</a:t>
                    </a:r>
                    <a:endParaRPr lang="en-US" sz="10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ED5254"/>
                    </a:solidFill>
                    <a:latin typeface="Century Gothic" panose="020B050202020202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Feuil1!$A$2:$A$7</c:f>
              <c:strCache>
                <c:ptCount val="6"/>
                <c:pt idx="0">
                  <c:v>Balnéaire</c:v>
                </c:pt>
                <c:pt idx="1">
                  <c:v>Vacances en ville</c:v>
                </c:pt>
                <c:pt idx="2">
                  <c:v>Vacances en famille</c:v>
                </c:pt>
                <c:pt idx="3">
                  <c:v>Sports d'hiver</c:v>
                </c:pt>
                <c:pt idx="4">
                  <c:v>Road-trip </c:v>
                </c:pt>
                <c:pt idx="5">
                  <c:v>Bien-être et beauté</c:v>
                </c:pt>
              </c:strCache>
            </c:strRef>
          </c:cat>
          <c:val>
            <c:numRef>
              <c:f>Feuil1!$B$2:$B$7</c:f>
              <c:numCache>
                <c:formatCode>0%</c:formatCode>
                <c:ptCount val="6"/>
                <c:pt idx="0">
                  <c:v>0.53</c:v>
                </c:pt>
                <c:pt idx="1">
                  <c:v>0.35</c:v>
                </c:pt>
                <c:pt idx="2">
                  <c:v>0.34</c:v>
                </c:pt>
                <c:pt idx="3">
                  <c:v>0.3</c:v>
                </c:pt>
                <c:pt idx="4">
                  <c:v>0.24</c:v>
                </c:pt>
                <c:pt idx="5">
                  <c:v>0.15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000896"/>
        <c:axId val="55443840"/>
      </c:barChart>
      <c:catAx>
        <c:axId val="34000896"/>
        <c:scaling>
          <c:orientation val="minMax"/>
        </c:scaling>
        <c:delete val="1"/>
        <c:axPos val="l"/>
        <c:majorTickMark val="out"/>
        <c:minorTickMark val="none"/>
        <c:tickLblPos val="nextTo"/>
        <c:crossAx val="55443840"/>
        <c:crosses val="autoZero"/>
        <c:auto val="1"/>
        <c:lblAlgn val="ctr"/>
        <c:lblOffset val="100"/>
        <c:noMultiLvlLbl val="0"/>
      </c:catAx>
      <c:valAx>
        <c:axId val="554438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00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0.18829</cdr:x>
      <cdr:y>0.08571</cdr:y>
    </cdr:from>
    <cdr:to>
      <cdr:x>0.25984</cdr:x>
      <cdr:y>0.17143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287740" y="216024"/>
          <a:ext cx="489337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fr-CH" sz="10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15%</a:t>
          </a:r>
          <a:endParaRPr lang="fr-CH" sz="1000" b="1" dirty="0">
            <a:solidFill>
              <a:schemeClr val="bg1"/>
            </a:solidFill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0.3347</cdr:x>
      <cdr:y>0.22857</cdr:y>
    </cdr:from>
    <cdr:to>
      <cdr:x>0.40625</cdr:x>
      <cdr:y>0.31429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2289021" y="576064"/>
          <a:ext cx="489337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fr-CH" sz="10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24%</a:t>
          </a:r>
          <a:endParaRPr lang="fr-CH" sz="1000" b="1" dirty="0">
            <a:solidFill>
              <a:schemeClr val="bg1"/>
            </a:solidFill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0.42986</cdr:x>
      <cdr:y>0.37143</cdr:y>
    </cdr:from>
    <cdr:to>
      <cdr:x>0.50141</cdr:x>
      <cdr:y>0.45714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2939850" y="936104"/>
          <a:ext cx="489337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fr-CH" sz="100" b="1" dirty="0" smtClean="0">
            <a:solidFill>
              <a:schemeClr val="bg1"/>
            </a:solidFill>
            <a:latin typeface="Century Gothic" panose="020B0502020202020204" pitchFamily="34" charset="0"/>
          </a:endParaRPr>
        </a:p>
        <a:p xmlns:a="http://schemas.openxmlformats.org/drawingml/2006/main">
          <a:pPr algn="r"/>
          <a:r>
            <a:rPr lang="fr-CH" sz="10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30%</a:t>
          </a:r>
          <a:endParaRPr lang="fr-CH" sz="1000" b="1" dirty="0">
            <a:solidFill>
              <a:schemeClr val="bg1"/>
            </a:solidFill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0.49148</cdr:x>
      <cdr:y>0.51429</cdr:y>
    </cdr:from>
    <cdr:to>
      <cdr:x>0.56303</cdr:x>
      <cdr:y>0.6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3361272" y="1296144"/>
          <a:ext cx="489337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r-CH" sz="100" b="1" dirty="0" smtClean="0">
            <a:solidFill>
              <a:schemeClr val="bg1"/>
            </a:solidFill>
            <a:latin typeface="Century Gothic" panose="020B0502020202020204" pitchFamily="34" charset="0"/>
          </a:endParaRPr>
        </a:p>
        <a:p xmlns:a="http://schemas.openxmlformats.org/drawingml/2006/main">
          <a:pPr algn="r"/>
          <a:r>
            <a:rPr lang="fr-CH" sz="10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34%</a:t>
          </a:r>
          <a:endParaRPr lang="fr-CH" sz="1000" b="1" dirty="0">
            <a:solidFill>
              <a:schemeClr val="bg1"/>
            </a:solidFill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0.50821</cdr:x>
      <cdr:y>0.65714</cdr:y>
    </cdr:from>
    <cdr:to>
      <cdr:x>0.57976</cdr:x>
      <cdr:y>0.74286</cdr:y>
    </cdr:to>
    <cdr:sp macro="" textlink="">
      <cdr:nvSpPr>
        <cdr:cNvPr id="6" name="ZoneTexte 1"/>
        <cdr:cNvSpPr txBox="1"/>
      </cdr:nvSpPr>
      <cdr:spPr>
        <a:xfrm xmlns:a="http://schemas.openxmlformats.org/drawingml/2006/main">
          <a:off x="3475691" y="1656184"/>
          <a:ext cx="489337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fr-CH" sz="200" b="1" dirty="0" smtClean="0">
            <a:solidFill>
              <a:schemeClr val="bg1"/>
            </a:solidFill>
            <a:latin typeface="Century Gothic" panose="020B0502020202020204" pitchFamily="34" charset="0"/>
          </a:endParaRPr>
        </a:p>
        <a:p xmlns:a="http://schemas.openxmlformats.org/drawingml/2006/main">
          <a:pPr algn="r"/>
          <a:r>
            <a:rPr lang="fr-CH" sz="10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35%</a:t>
          </a:r>
          <a:endParaRPr lang="fr-CH" sz="1000" b="1" dirty="0">
            <a:solidFill>
              <a:schemeClr val="bg1"/>
            </a:solidFill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0.80833</cdr:x>
      <cdr:y>0.77827</cdr:y>
    </cdr:from>
    <cdr:to>
      <cdr:x>0.87989</cdr:x>
      <cdr:y>0.86399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5528194" y="1961456"/>
          <a:ext cx="489404" cy="216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fr-CH" sz="700" b="1" dirty="0" smtClean="0">
            <a:solidFill>
              <a:schemeClr val="bg1"/>
            </a:solidFill>
            <a:latin typeface="Century Gothic" panose="020B0502020202020204" pitchFamily="34" charset="0"/>
          </a:endParaRPr>
        </a:p>
        <a:p xmlns:a="http://schemas.openxmlformats.org/drawingml/2006/main">
          <a:pPr algn="r"/>
          <a:r>
            <a:rPr lang="fr-CH" sz="10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53%</a:t>
          </a:r>
          <a:endParaRPr lang="fr-CH" sz="1000" b="1" dirty="0">
            <a:solidFill>
              <a:schemeClr val="bg1"/>
            </a:solidFill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893D3-600C-497A-B407-D5029A53FBF8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54288" y="746125"/>
            <a:ext cx="16970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F7C50-24E1-41C5-B15B-87322C03C2C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763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554288" y="746125"/>
            <a:ext cx="1697037" cy="37290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mtClean="0"/>
              <a:t>Source</a:t>
            </a:r>
            <a:r>
              <a:rPr lang="fr-CH" baseline="0" smtClean="0"/>
              <a:t>s : OFS / Atout France </a:t>
            </a:r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F7C50-24E1-41C5-B15B-87322C03C2C2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0593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3525" y="5033137"/>
            <a:ext cx="6273245" cy="34729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7043" y="9181152"/>
            <a:ext cx="5166202" cy="41405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095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796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13031" y="866363"/>
            <a:ext cx="1245424" cy="184298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6765" y="866363"/>
            <a:ext cx="3613267" cy="184298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859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859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2995" y="10411301"/>
            <a:ext cx="6273245" cy="321790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2995" y="6867112"/>
            <a:ext cx="6273245" cy="354419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93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6765" y="5040635"/>
            <a:ext cx="2429345" cy="142555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29115" y="5040635"/>
            <a:ext cx="2429345" cy="142555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523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8" y="648831"/>
            <a:ext cx="6642259" cy="270033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8" y="3626706"/>
            <a:ext cx="3260909" cy="1511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9018" y="5138142"/>
            <a:ext cx="3260909" cy="93349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49085" y="3626706"/>
            <a:ext cx="3262190" cy="1511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49085" y="5138142"/>
            <a:ext cx="3262190" cy="93349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21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226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018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6" y="645082"/>
            <a:ext cx="2428064" cy="27453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5491" y="645086"/>
            <a:ext cx="4125787" cy="138279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9016" y="3390425"/>
            <a:ext cx="2428064" cy="110826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015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591" y="11341419"/>
            <a:ext cx="4428173" cy="13389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46591" y="1447680"/>
            <a:ext cx="4428173" cy="97212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6591" y="12680338"/>
            <a:ext cx="4428173" cy="19014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732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9018" y="648831"/>
            <a:ext cx="6642259" cy="2700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8" y="3780476"/>
            <a:ext cx="6642259" cy="10692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9014" y="15016879"/>
            <a:ext cx="1722067" cy="862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976F-FE0A-4144-93A0-4EBD5B94B906}" type="datetimeFigureOut">
              <a:rPr lang="fr-CH" smtClean="0"/>
              <a:t>23.09.2019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21602" y="15016879"/>
            <a:ext cx="2337091" cy="862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89210" y="15016879"/>
            <a:ext cx="1722067" cy="862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173B-C96D-42F8-A5EC-B6A7412CB7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8811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C2B8E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C2B8E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C2B8E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C2B8E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C2B8E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C2B8E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12" Type="http://schemas.openxmlformats.org/officeDocument/2006/relationships/chart" Target="../charts/chart1.xml"/><Relationship Id="rId1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-27269" y="7291178"/>
            <a:ext cx="7527182" cy="2682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>
              <a:latin typeface="Century Gothic" panose="020B0502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-99276" y="769938"/>
            <a:ext cx="7527182" cy="4142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>
              <a:latin typeface="Century Gothic" panose="020B0502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411368" y="2363102"/>
            <a:ext cx="2198026" cy="425294"/>
          </a:xfrm>
          <a:prstGeom prst="rect">
            <a:avLst/>
          </a:prstGeom>
          <a:solidFill>
            <a:srgbClr val="0C2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>
              <a:latin typeface="Century Gothic" panose="020B0502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410273" y="3087833"/>
            <a:ext cx="2198026" cy="425294"/>
          </a:xfrm>
          <a:prstGeom prst="rect">
            <a:avLst/>
          </a:prstGeom>
          <a:solidFill>
            <a:srgbClr val="0C2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>
              <a:latin typeface="Century Gothic" panose="020B0502020202020204" pitchFamily="34" charset="0"/>
            </a:endParaRPr>
          </a:p>
        </p:txBody>
      </p:sp>
      <p:sp>
        <p:nvSpPr>
          <p:cNvPr id="53" name="Titre 1"/>
          <p:cNvSpPr>
            <a:spLocks noGrp="1"/>
          </p:cNvSpPr>
          <p:nvPr/>
        </p:nvSpPr>
        <p:spPr>
          <a:xfrm>
            <a:off x="511804" y="7937"/>
            <a:ext cx="6273245" cy="762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C2B8E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fr-CH" sz="2600" b="1" dirty="0" smtClean="0"/>
              <a:t>Le marché suisse </a:t>
            </a:r>
          </a:p>
          <a:p>
            <a:r>
              <a:rPr lang="fr-CH" sz="2000" b="1" dirty="0" smtClean="0"/>
              <a:t>en un coup d’œil - infographie</a:t>
            </a:r>
            <a:endParaRPr lang="fr-CH" sz="2000" b="1" dirty="0"/>
          </a:p>
        </p:txBody>
      </p:sp>
      <p:pic>
        <p:nvPicPr>
          <p:cNvPr id="54" name="Picture 7" descr="RÃ©sultat de recherche d'images pour &quot;suisse latine&quot;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83" y="966141"/>
            <a:ext cx="1690594" cy="100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5" descr="http://adeccogroup.ch/wp-content/uploads/2018/05/deutschschweiz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953" y="966141"/>
            <a:ext cx="1667371" cy="99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itre 1"/>
          <p:cNvSpPr txBox="1">
            <a:spLocks/>
          </p:cNvSpPr>
          <p:nvPr/>
        </p:nvSpPr>
        <p:spPr>
          <a:xfrm>
            <a:off x="1688991" y="1239701"/>
            <a:ext cx="1679097" cy="1004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CH" sz="18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Suisse </a:t>
            </a:r>
          </a:p>
          <a:p>
            <a:pPr algn="r"/>
            <a:r>
              <a:rPr lang="fr-CH" sz="1800" b="1" dirty="0">
                <a:solidFill>
                  <a:srgbClr val="ED5254"/>
                </a:solidFill>
                <a:latin typeface="Century Gothic" panose="020B0502020202020204" pitchFamily="34" charset="0"/>
              </a:rPr>
              <a:t>R</a:t>
            </a:r>
            <a:r>
              <a:rPr lang="fr-CH" sz="18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omande</a:t>
            </a:r>
            <a:endParaRPr lang="fr-CH" sz="1800" b="1" dirty="0">
              <a:solidFill>
                <a:srgbClr val="ED5254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itre 1"/>
          <p:cNvSpPr txBox="1">
            <a:spLocks/>
          </p:cNvSpPr>
          <p:nvPr/>
        </p:nvSpPr>
        <p:spPr>
          <a:xfrm>
            <a:off x="4303751" y="1246013"/>
            <a:ext cx="1679097" cy="1004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800" b="1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Suisse </a:t>
            </a:r>
          </a:p>
          <a:p>
            <a:pPr algn="l"/>
            <a:r>
              <a:rPr lang="fr-CH" b="1" dirty="0">
                <a:solidFill>
                  <a:srgbClr val="0C2B8E"/>
                </a:solidFill>
                <a:latin typeface="Century Gothic" panose="020B0502020202020204" pitchFamily="34" charset="0"/>
              </a:rPr>
              <a:t>A</a:t>
            </a:r>
            <a:r>
              <a:rPr lang="fr-CH" sz="1800" b="1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lémanique</a:t>
            </a:r>
            <a:endParaRPr lang="fr-CH" sz="1800" b="1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273165" y="2363102"/>
            <a:ext cx="785414" cy="402702"/>
          </a:xfrm>
          <a:prstGeom prst="rect">
            <a:avLst/>
          </a:prstGeom>
          <a:solidFill>
            <a:srgbClr val="ED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>
              <a:latin typeface="Century Gothic" panose="020B0502020202020204" pitchFamily="34" charset="0"/>
            </a:endParaRPr>
          </a:p>
        </p:txBody>
      </p:sp>
      <p:sp>
        <p:nvSpPr>
          <p:cNvPr id="68" name="AutoShape 2" descr="RÃ©sultat de recherche d'images pour &quot;icones habitant&quot;"/>
          <p:cNvSpPr>
            <a:spLocks noChangeAspect="1" noChangeArrowheads="1"/>
          </p:cNvSpPr>
          <p:nvPr/>
        </p:nvSpPr>
        <p:spPr bwMode="auto">
          <a:xfrm>
            <a:off x="68147" y="-257362"/>
            <a:ext cx="328013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H">
              <a:latin typeface="Century Gothic" panose="020B0502020202020204" pitchFamily="34" charset="0"/>
            </a:endParaRPr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43" y="2131855"/>
            <a:ext cx="619937" cy="57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ZoneTexte 22"/>
          <p:cNvSpPr txBox="1"/>
          <p:nvPr/>
        </p:nvSpPr>
        <p:spPr>
          <a:xfrm>
            <a:off x="332356" y="2660261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habitants</a:t>
            </a:r>
            <a:endParaRPr lang="fr-CH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Titre 1"/>
          <p:cNvSpPr txBox="1">
            <a:spLocks/>
          </p:cNvSpPr>
          <p:nvPr/>
        </p:nvSpPr>
        <p:spPr>
          <a:xfrm>
            <a:off x="1235092" y="2285974"/>
            <a:ext cx="1239871" cy="50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2,1M.</a:t>
            </a:r>
            <a:endParaRPr lang="fr-CH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Titre 1"/>
          <p:cNvSpPr txBox="1">
            <a:spLocks/>
          </p:cNvSpPr>
          <p:nvPr/>
        </p:nvSpPr>
        <p:spPr>
          <a:xfrm>
            <a:off x="4376618" y="2292349"/>
            <a:ext cx="1239871" cy="50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5,9M.</a:t>
            </a:r>
            <a:endParaRPr lang="fr-CH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38" y="2942961"/>
            <a:ext cx="619937" cy="61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ZoneTexte 35"/>
          <p:cNvSpPr txBox="1"/>
          <p:nvPr/>
        </p:nvSpPr>
        <p:spPr>
          <a:xfrm>
            <a:off x="348864" y="356073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PIB/hab.</a:t>
            </a:r>
            <a:endParaRPr lang="fr-CH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80" name="Picture 7"/>
          <p:cNvPicPr>
            <a:picLocks noChangeAspect="1" noChangeArrowheads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08" y="3824239"/>
            <a:ext cx="651635" cy="65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ZoneTexte 43"/>
          <p:cNvSpPr txBox="1"/>
          <p:nvPr/>
        </p:nvSpPr>
        <p:spPr>
          <a:xfrm>
            <a:off x="138196" y="4475874"/>
            <a:ext cx="1234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voyages/hab.</a:t>
            </a:r>
          </a:p>
          <a:p>
            <a:pPr algn="ctr"/>
            <a:r>
              <a:rPr lang="fr-CH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/an</a:t>
            </a:r>
            <a:endParaRPr lang="fr-CH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278186" y="3075364"/>
            <a:ext cx="2020957" cy="433062"/>
          </a:xfrm>
          <a:prstGeom prst="rect">
            <a:avLst/>
          </a:prstGeom>
          <a:solidFill>
            <a:srgbClr val="ED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>
              <a:latin typeface="Century Gothic" panose="020B0502020202020204" pitchFamily="34" charset="0"/>
            </a:endParaRPr>
          </a:p>
        </p:txBody>
      </p:sp>
      <p:sp>
        <p:nvSpPr>
          <p:cNvPr id="85" name="Titre 1"/>
          <p:cNvSpPr txBox="1">
            <a:spLocks/>
          </p:cNvSpPr>
          <p:nvPr/>
        </p:nvSpPr>
        <p:spPr>
          <a:xfrm>
            <a:off x="1273836" y="3006004"/>
            <a:ext cx="1239871" cy="50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72’288 CHF</a:t>
            </a:r>
            <a:endParaRPr lang="fr-CH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itre 1"/>
          <p:cNvSpPr txBox="1">
            <a:spLocks/>
          </p:cNvSpPr>
          <p:nvPr/>
        </p:nvSpPr>
        <p:spPr>
          <a:xfrm>
            <a:off x="4409247" y="3015378"/>
            <a:ext cx="1239871" cy="50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78’783 CHF</a:t>
            </a:r>
            <a:endParaRPr lang="fr-CH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411368" y="3946807"/>
            <a:ext cx="2198026" cy="425294"/>
          </a:xfrm>
          <a:prstGeom prst="rect">
            <a:avLst/>
          </a:prstGeom>
          <a:solidFill>
            <a:srgbClr val="0C2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>
              <a:latin typeface="Century Gothic" panose="020B0502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278186" y="3928739"/>
            <a:ext cx="2089902" cy="433062"/>
          </a:xfrm>
          <a:prstGeom prst="rect">
            <a:avLst/>
          </a:prstGeom>
          <a:solidFill>
            <a:srgbClr val="ED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>
              <a:latin typeface="Century Gothic" panose="020B0502020202020204" pitchFamily="34" charset="0"/>
            </a:endParaRPr>
          </a:p>
        </p:txBody>
      </p:sp>
      <p:sp>
        <p:nvSpPr>
          <p:cNvPr id="89" name="Titre 1"/>
          <p:cNvSpPr txBox="1">
            <a:spLocks/>
          </p:cNvSpPr>
          <p:nvPr/>
        </p:nvSpPr>
        <p:spPr>
          <a:xfrm>
            <a:off x="1273837" y="3859379"/>
            <a:ext cx="1239871" cy="50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3,2</a:t>
            </a:r>
            <a:endParaRPr lang="fr-CH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Titre 1"/>
          <p:cNvSpPr txBox="1">
            <a:spLocks/>
          </p:cNvSpPr>
          <p:nvPr/>
        </p:nvSpPr>
        <p:spPr>
          <a:xfrm>
            <a:off x="4410342" y="3874352"/>
            <a:ext cx="1239871" cy="50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3,3</a:t>
            </a:r>
            <a:endParaRPr lang="fr-CH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5" name="Connecteur droit 94"/>
          <p:cNvCxnSpPr/>
          <p:nvPr/>
        </p:nvCxnSpPr>
        <p:spPr>
          <a:xfrm>
            <a:off x="-99276" y="4912109"/>
            <a:ext cx="7599190" cy="0"/>
          </a:xfrm>
          <a:prstGeom prst="line">
            <a:avLst/>
          </a:prstGeom>
          <a:ln>
            <a:solidFill>
              <a:srgbClr val="ED5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2"/>
          <p:cNvPicPr>
            <a:picLocks noChangeAspect="1" noChangeArrowheads="1"/>
          </p:cNvPicPr>
          <p:nvPr/>
        </p:nvPicPr>
        <p:blipFill rotWithShape="1"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45"/>
          <a:stretch/>
        </p:blipFill>
        <p:spPr bwMode="auto">
          <a:xfrm>
            <a:off x="204401" y="5000829"/>
            <a:ext cx="1351831" cy="11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ZoneTexte 7"/>
          <p:cNvSpPr txBox="1"/>
          <p:nvPr/>
        </p:nvSpPr>
        <p:spPr>
          <a:xfrm>
            <a:off x="1386330" y="5594189"/>
            <a:ext cx="1199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40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88%</a:t>
            </a:r>
            <a:endParaRPr lang="fr-CH" sz="4000" b="1" dirty="0">
              <a:solidFill>
                <a:srgbClr val="ED5254"/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ZoneTexte 8"/>
          <p:cNvSpPr txBox="1"/>
          <p:nvPr/>
        </p:nvSpPr>
        <p:spPr>
          <a:xfrm>
            <a:off x="204401" y="6302075"/>
            <a:ext cx="1958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de la population a entrepris </a:t>
            </a:r>
            <a:r>
              <a:rPr lang="fr-CH" sz="1400" smtClean="0">
                <a:solidFill>
                  <a:srgbClr val="0C2B8E"/>
                </a:solidFill>
                <a:latin typeface="Century Gothic" panose="020B0502020202020204" pitchFamily="34" charset="0"/>
              </a:rPr>
              <a:t>au moins un voyage/an avec nuitées</a:t>
            </a:r>
            <a:endParaRPr lang="fr-CH" sz="1400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84" y="5008608"/>
            <a:ext cx="1293467" cy="129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ZoneTexte 40"/>
          <p:cNvSpPr txBox="1"/>
          <p:nvPr/>
        </p:nvSpPr>
        <p:spPr>
          <a:xfrm>
            <a:off x="3871425" y="5588573"/>
            <a:ext cx="1199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40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67%</a:t>
            </a:r>
            <a:endParaRPr lang="fr-CH" sz="4000" b="1" dirty="0">
              <a:solidFill>
                <a:srgbClr val="ED5254"/>
              </a:solidFill>
              <a:latin typeface="Century Gothic" panose="020B0502020202020204" pitchFamily="34" charset="0"/>
            </a:endParaRPr>
          </a:p>
        </p:txBody>
      </p:sp>
      <p:sp>
        <p:nvSpPr>
          <p:cNvPr id="101" name="ZoneTexte 41"/>
          <p:cNvSpPr txBox="1"/>
          <p:nvPr/>
        </p:nvSpPr>
        <p:spPr>
          <a:xfrm>
            <a:off x="2677010" y="6311509"/>
            <a:ext cx="20466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des voyages avec nuitées avaient pour destination l’étranger</a:t>
            </a:r>
            <a:endParaRPr lang="fr-CH" sz="1400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Picture 5" descr="RÃ©sultat de recherche d'images pour &quot;france icone&quot;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07" y="5008608"/>
            <a:ext cx="1307618" cy="130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44"/>
          <p:cNvSpPr txBox="1"/>
          <p:nvPr/>
        </p:nvSpPr>
        <p:spPr>
          <a:xfrm>
            <a:off x="6345092" y="5588573"/>
            <a:ext cx="1019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40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1</a:t>
            </a:r>
            <a:r>
              <a:rPr lang="fr-CH" sz="4000" b="1" baseline="30000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ère</a:t>
            </a:r>
            <a:endParaRPr lang="fr-CH" sz="4000" b="1" dirty="0">
              <a:solidFill>
                <a:srgbClr val="ED5254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ZoneTexte 45"/>
          <p:cNvSpPr txBox="1"/>
          <p:nvPr/>
        </p:nvSpPr>
        <p:spPr>
          <a:xfrm>
            <a:off x="5115282" y="6302075"/>
            <a:ext cx="20466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400" dirty="0">
                <a:solidFill>
                  <a:srgbClr val="0C2B8E"/>
                </a:solidFill>
                <a:latin typeface="Century Gothic" panose="020B0502020202020204" pitchFamily="34" charset="0"/>
              </a:rPr>
              <a:t>d</a:t>
            </a:r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estination étrangère préférée des Suisses (13%)</a:t>
            </a:r>
            <a:endParaRPr lang="fr-CH" sz="1400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5" name="Connecteur droit 104"/>
          <p:cNvCxnSpPr/>
          <p:nvPr/>
        </p:nvCxnSpPr>
        <p:spPr>
          <a:xfrm>
            <a:off x="-213696" y="7291684"/>
            <a:ext cx="7599190" cy="0"/>
          </a:xfrm>
          <a:prstGeom prst="line">
            <a:avLst/>
          </a:prstGeom>
          <a:ln>
            <a:solidFill>
              <a:srgbClr val="ED5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" name="Graphique 105"/>
          <p:cNvGraphicFramePr/>
          <p:nvPr>
            <p:extLst>
              <p:ext uri="{D42A27DB-BD31-4B8C-83A1-F6EECF244321}">
                <p14:modId xmlns:p14="http://schemas.microsoft.com/office/powerpoint/2010/main" val="2556647026"/>
              </p:ext>
            </p:extLst>
          </p:nvPr>
        </p:nvGraphicFramePr>
        <p:xfrm>
          <a:off x="-20042" y="7435700"/>
          <a:ext cx="449115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cxnSp>
        <p:nvCxnSpPr>
          <p:cNvPr id="107" name="Connecteur droit 106"/>
          <p:cNvCxnSpPr/>
          <p:nvPr/>
        </p:nvCxnSpPr>
        <p:spPr>
          <a:xfrm>
            <a:off x="-99277" y="9973220"/>
            <a:ext cx="7599190" cy="0"/>
          </a:xfrm>
          <a:prstGeom prst="line">
            <a:avLst/>
          </a:prstGeom>
          <a:ln>
            <a:solidFill>
              <a:srgbClr val="ED5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RÃ©sultat de recherche d'images pour &quot;calendrier icone&quot;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05" y="10189244"/>
            <a:ext cx="857848" cy="85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12" descr="Image associÃ©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8" name="AutoShape 17" descr="RÃ©sultat de recherche d'images pour &quot;chronomÃ¨tre icon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cxnSp>
        <p:nvCxnSpPr>
          <p:cNvPr id="109" name="Connecteur droit 108"/>
          <p:cNvCxnSpPr/>
          <p:nvPr/>
        </p:nvCxnSpPr>
        <p:spPr>
          <a:xfrm flipH="1" flipV="1">
            <a:off x="2020088" y="10189244"/>
            <a:ext cx="1" cy="1512170"/>
          </a:xfrm>
          <a:prstGeom prst="line">
            <a:avLst/>
          </a:prstGeom>
          <a:ln>
            <a:solidFill>
              <a:srgbClr val="ED5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/>
          <p:nvPr/>
        </p:nvCxnSpPr>
        <p:spPr>
          <a:xfrm flipH="1" flipV="1">
            <a:off x="3771690" y="10189244"/>
            <a:ext cx="1" cy="1512170"/>
          </a:xfrm>
          <a:prstGeom prst="line">
            <a:avLst/>
          </a:prstGeom>
          <a:ln>
            <a:solidFill>
              <a:srgbClr val="ED5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20" descr="RÃ©sultat de recherche d'images pour &quot;lit icon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30" name="AutoShape 22" descr="RÃ©sultat de recherche d'images pour &quot;lit icone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95" y="10189244"/>
            <a:ext cx="839548" cy="83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utoShape 25" descr="RÃ©sultat de recherche d'images pour &quot;avion icone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413" y="10353431"/>
            <a:ext cx="693661" cy="693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ZoneTexte 8"/>
          <p:cNvSpPr txBox="1"/>
          <p:nvPr/>
        </p:nvSpPr>
        <p:spPr>
          <a:xfrm>
            <a:off x="27747" y="11197356"/>
            <a:ext cx="195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63% partent de </a:t>
            </a:r>
            <a:r>
              <a:rPr lang="fr-CH" sz="1400" b="1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mai à octobre</a:t>
            </a:r>
            <a:endParaRPr lang="fr-CH" sz="1400" b="1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ZoneTexte 8"/>
          <p:cNvSpPr txBox="1"/>
          <p:nvPr/>
        </p:nvSpPr>
        <p:spPr>
          <a:xfrm>
            <a:off x="5147826" y="8492349"/>
            <a:ext cx="1716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Une clientèle de </a:t>
            </a:r>
            <a:r>
              <a:rPr lang="fr-CH" sz="1400" b="1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courts</a:t>
            </a:r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 mais aussi de </a:t>
            </a:r>
            <a:r>
              <a:rPr lang="fr-CH" sz="1400" b="1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longs séjours</a:t>
            </a:r>
            <a:endParaRPr lang="fr-CH" sz="1400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ZoneTexte 8"/>
          <p:cNvSpPr txBox="1"/>
          <p:nvPr/>
        </p:nvSpPr>
        <p:spPr>
          <a:xfrm>
            <a:off x="2044972" y="11219470"/>
            <a:ext cx="1716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48% dorment à </a:t>
            </a:r>
            <a:r>
              <a:rPr lang="fr-CH" sz="1400" b="1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l’hôtel</a:t>
            </a:r>
            <a:endParaRPr lang="fr-CH" sz="1400" b="1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9" name="ZoneTexte 8"/>
          <p:cNvSpPr txBox="1"/>
          <p:nvPr/>
        </p:nvSpPr>
        <p:spPr>
          <a:xfrm>
            <a:off x="3757433" y="11237770"/>
            <a:ext cx="1840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43% partent en </a:t>
            </a:r>
            <a:r>
              <a:rPr lang="fr-CH" sz="1400" b="1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avion ; </a:t>
            </a:r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42% partent en </a:t>
            </a:r>
            <a:r>
              <a:rPr lang="fr-CH" sz="1400" b="1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voiture</a:t>
            </a:r>
          </a:p>
        </p:txBody>
      </p:sp>
      <p:cxnSp>
        <p:nvCxnSpPr>
          <p:cNvPr id="120" name="Connecteur droit 119"/>
          <p:cNvCxnSpPr/>
          <p:nvPr/>
        </p:nvCxnSpPr>
        <p:spPr>
          <a:xfrm>
            <a:off x="-99277" y="11989444"/>
            <a:ext cx="7599190" cy="0"/>
          </a:xfrm>
          <a:prstGeom prst="line">
            <a:avLst/>
          </a:prstGeom>
          <a:ln>
            <a:solidFill>
              <a:srgbClr val="ED5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Image associÃ©e"/>
          <p:cNvPicPr>
            <a:picLocks noChangeAspect="1" noChangeArrowheads="1"/>
          </p:cNvPicPr>
          <p:nvPr/>
        </p:nvPicPr>
        <p:blipFill>
          <a:blip r:embed="rId1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94" y="12561035"/>
            <a:ext cx="3095193" cy="310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ZoneTexte 41"/>
          <p:cNvSpPr txBox="1"/>
          <p:nvPr/>
        </p:nvSpPr>
        <p:spPr>
          <a:xfrm>
            <a:off x="835801" y="14137321"/>
            <a:ext cx="13088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0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3</a:t>
            </a:r>
            <a:r>
              <a:rPr lang="fr-CH" sz="2000" b="1" baseline="30000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ème</a:t>
            </a:r>
            <a:r>
              <a:rPr lang="fr-CH" sz="20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 </a:t>
            </a:r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marché en termes de recettes</a:t>
            </a:r>
          </a:p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(5,5 milliards) </a:t>
            </a:r>
            <a:endParaRPr lang="fr-CH" sz="1400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ZoneTexte 41"/>
          <p:cNvSpPr txBox="1"/>
          <p:nvPr/>
        </p:nvSpPr>
        <p:spPr>
          <a:xfrm>
            <a:off x="5228372" y="12406810"/>
            <a:ext cx="13088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000" b="1" dirty="0">
                <a:solidFill>
                  <a:srgbClr val="ED5254"/>
                </a:solidFill>
                <a:latin typeface="Century Gothic" panose="020B0502020202020204" pitchFamily="34" charset="0"/>
              </a:rPr>
              <a:t>4</a:t>
            </a:r>
            <a:r>
              <a:rPr lang="fr-CH" sz="2000" b="1" baseline="30000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ème</a:t>
            </a:r>
            <a:r>
              <a:rPr lang="fr-CH" sz="20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 </a:t>
            </a:r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marché en termes d’arrivées</a:t>
            </a:r>
          </a:p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(6,8 millions)</a:t>
            </a:r>
          </a:p>
          <a:p>
            <a:pPr algn="ctr"/>
            <a:endParaRPr lang="fr-CH" sz="1400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sp>
        <p:nvSpPr>
          <p:cNvPr id="112" name="ZoneTexte 41"/>
          <p:cNvSpPr txBox="1"/>
          <p:nvPr/>
        </p:nvSpPr>
        <p:spPr>
          <a:xfrm>
            <a:off x="5656402" y="13967472"/>
            <a:ext cx="13088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20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5</a:t>
            </a:r>
            <a:r>
              <a:rPr lang="fr-CH" sz="2000" b="1" baseline="30000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ème</a:t>
            </a:r>
            <a:r>
              <a:rPr lang="fr-CH" sz="2000" b="1" dirty="0" smtClean="0">
                <a:solidFill>
                  <a:srgbClr val="ED5254"/>
                </a:solidFill>
                <a:latin typeface="Century Gothic" panose="020B0502020202020204" pitchFamily="34" charset="0"/>
              </a:rPr>
              <a:t> </a:t>
            </a:r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marché en termes de nuitées</a:t>
            </a:r>
          </a:p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(37,5 millions) </a:t>
            </a:r>
            <a:endParaRPr lang="fr-CH" sz="1400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3979" y="12381615"/>
            <a:ext cx="1217965" cy="781178"/>
          </a:xfrm>
          <a:prstGeom prst="rect">
            <a:avLst/>
          </a:prstGeom>
          <a:solidFill>
            <a:srgbClr val="0C2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>
                <a:solidFill>
                  <a:schemeClr val="bg1"/>
                </a:solidFill>
              </a:rPr>
              <a:t>Les Suisses en France</a:t>
            </a:r>
            <a:endParaRPr lang="fr-CH" b="1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-13600" y="15920964"/>
            <a:ext cx="7324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Produit par Atout France en Suisse | </a:t>
            </a:r>
            <a:r>
              <a:rPr lang="fr-CH" sz="1200" dirty="0" err="1" smtClean="0">
                <a:solidFill>
                  <a:srgbClr val="0C2B8E"/>
                </a:solidFill>
                <a:latin typeface="Century Gothic" panose="020B0502020202020204" pitchFamily="34" charset="0"/>
              </a:rPr>
              <a:t>Rennweg</a:t>
            </a:r>
            <a:r>
              <a:rPr lang="fr-CH" sz="12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 42 | 8001 Zurich </a:t>
            </a:r>
            <a:endParaRPr lang="fr-CH" sz="1200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846" y="15660443"/>
            <a:ext cx="1869606" cy="45583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26904" y="235048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Septembre 2019</a:t>
            </a:r>
            <a:endParaRPr lang="fr-CH" sz="1400" dirty="0">
              <a:solidFill>
                <a:srgbClr val="0C2B8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29" b="16943"/>
          <a:stretch/>
        </p:blipFill>
        <p:spPr bwMode="auto">
          <a:xfrm>
            <a:off x="6345092" y="104604"/>
            <a:ext cx="622847" cy="5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Ã©sultat de recherche d'images pour &quot;horloge png&quot;"/>
          <p:cNvPicPr>
            <a:picLocks noChangeAspect="1" noChangeArrowheads="1"/>
          </p:cNvPicPr>
          <p:nvPr/>
        </p:nvPicPr>
        <p:blipFill>
          <a:blip r:embed="rId1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645" y="7596956"/>
            <a:ext cx="747004" cy="78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Connecteur droit 81"/>
          <p:cNvCxnSpPr/>
          <p:nvPr/>
        </p:nvCxnSpPr>
        <p:spPr>
          <a:xfrm flipH="1" flipV="1">
            <a:off x="5656402" y="10230730"/>
            <a:ext cx="1" cy="1512170"/>
          </a:xfrm>
          <a:prstGeom prst="line">
            <a:avLst/>
          </a:prstGeom>
          <a:ln>
            <a:solidFill>
              <a:srgbClr val="ED5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6" descr="RÃ©sultat de recherche d'images pour &quot;train icone&quot;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7" name="AutoShape 8" descr="RÃ©sultat de recherche d'images pour &quot;train icone&quot;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8" name="AutoShape 11" descr="Image associÃ©e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AutoShape 13" descr="Image associÃ©e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40" name="Picture 16" descr="RÃ©sultat de recherche d'images pour &quot;tgv icone&quot;"/>
          <p:cNvPicPr>
            <a:picLocks noChangeAspect="1" noChangeArrowheads="1"/>
          </p:cNvPicPr>
          <p:nvPr/>
        </p:nvPicPr>
        <p:blipFill>
          <a:blip r:embed="rId2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848" y="10098723"/>
            <a:ext cx="1203075" cy="120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ZoneTexte 8"/>
          <p:cNvSpPr txBox="1"/>
          <p:nvPr/>
        </p:nvSpPr>
        <p:spPr>
          <a:xfrm>
            <a:off x="5641992" y="11219470"/>
            <a:ext cx="1840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25 aller/retour </a:t>
            </a:r>
          </a:p>
          <a:p>
            <a:pPr algn="ctr"/>
            <a:r>
              <a:rPr lang="fr-CH" sz="1400" dirty="0" smtClean="0">
                <a:solidFill>
                  <a:srgbClr val="0C2B8E"/>
                </a:solidFill>
                <a:latin typeface="Century Gothic" panose="020B0502020202020204" pitchFamily="34" charset="0"/>
              </a:rPr>
              <a:t>quotidiens entre la Suisse et la France</a:t>
            </a:r>
          </a:p>
        </p:txBody>
      </p:sp>
    </p:spTree>
    <p:extLst>
      <p:ext uri="{BB962C8B-B14F-4D97-AF65-F5344CB8AC3E}">
        <p14:creationId xmlns:p14="http://schemas.microsoft.com/office/powerpoint/2010/main" val="36434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182</Words>
  <Application>Microsoft Office PowerPoint</Application>
  <PresentationFormat>Personnalisé</PresentationFormat>
  <Paragraphs>55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Eva Joulain</dc:creator>
  <cp:lastModifiedBy>Olivia Bosshart</cp:lastModifiedBy>
  <cp:revision>53</cp:revision>
  <cp:lastPrinted>2019-09-23T10:06:50Z</cp:lastPrinted>
  <dcterms:created xsi:type="dcterms:W3CDTF">2019-05-17T12:31:04Z</dcterms:created>
  <dcterms:modified xsi:type="dcterms:W3CDTF">2019-09-23T10:14:49Z</dcterms:modified>
</cp:coreProperties>
</file>